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0"/>
  </p:notesMasterIdLst>
  <p:sldIdLst>
    <p:sldId id="257" r:id="rId2"/>
    <p:sldId id="281" r:id="rId3"/>
    <p:sldId id="285" r:id="rId4"/>
    <p:sldId id="283" r:id="rId5"/>
    <p:sldId id="286" r:id="rId6"/>
    <p:sldId id="295" r:id="rId7"/>
    <p:sldId id="284" r:id="rId8"/>
    <p:sldId id="291" r:id="rId9"/>
    <p:sldId id="297" r:id="rId10"/>
    <p:sldId id="287" r:id="rId11"/>
    <p:sldId id="298" r:id="rId12"/>
    <p:sldId id="290" r:id="rId13"/>
    <p:sldId id="265" r:id="rId14"/>
    <p:sldId id="300" r:id="rId15"/>
    <p:sldId id="261" r:id="rId16"/>
    <p:sldId id="256" r:id="rId17"/>
    <p:sldId id="260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86"/>
  </p:normalViewPr>
  <p:slideViewPr>
    <p:cSldViewPr snapToGrid="0">
      <p:cViewPr varScale="1">
        <p:scale>
          <a:sx n="80" d="100"/>
          <a:sy n="80" d="100"/>
        </p:scale>
        <p:origin x="7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4B9C6-31F3-437A-847B-FD52F087260D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8A34-CDCE-4AEF-8C93-5F82AB4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the arrests were for minor offenses(Misdemeanor)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Assaults 3 &amp; related offenses to the list of most frequently occurring arrests by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most recent ACS, the racial composition of New York City was: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White: 42.67%, Black or African American: 24.27%, Other race: 15.12%, Asian: 13.95%, Two or more races: 3.51%, Native American: 0.43%, Native Hawaiian or Pacific Islander: 0.05% as shown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a gradual decline in Arrests during the year. With January having the highest arrests, with a high and steady level in March, May, July . December have the lowest Arrests.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8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9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697B87-7C27-436B-AA2F-DB7D49B83A7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D4D2A-8B89-DD44-8E9B-6E2D5866F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The Crime Detectives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3A58F-5787-6043-B439-41EE3548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>
                <a:solidFill>
                  <a:srgbClr val="262626"/>
                </a:solidFill>
              </a:rPr>
              <a:t>Natasha </a:t>
            </a:r>
            <a:r>
              <a:rPr lang="en-US" sz="2400" b="1" dirty="0" err="1">
                <a:solidFill>
                  <a:srgbClr val="262626"/>
                </a:solidFill>
              </a:rPr>
              <a:t>Arokium</a:t>
            </a:r>
            <a:endParaRPr lang="en-US" sz="2400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Jiffar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  <a:r>
              <a:rPr lang="en-US" sz="2400" b="1" dirty="0" err="1">
                <a:solidFill>
                  <a:srgbClr val="262626"/>
                </a:solidFill>
              </a:rPr>
              <a:t>Abakoyas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Bethold</a:t>
            </a:r>
            <a:r>
              <a:rPr lang="en-US" sz="2400" b="1" dirty="0">
                <a:solidFill>
                  <a:srgbClr val="262626"/>
                </a:solidFill>
              </a:rPr>
              <a:t> Owusu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Thierno</a:t>
            </a:r>
            <a:r>
              <a:rPr lang="en-US" sz="2400" b="1" dirty="0">
                <a:solidFill>
                  <a:srgbClr val="262626"/>
                </a:solidFill>
              </a:rPr>
              <a:t> Diallo </a:t>
            </a:r>
          </a:p>
        </p:txBody>
      </p:sp>
      <p:pic>
        <p:nvPicPr>
          <p:cNvPr id="7" name="Graphic 6" descr="Police">
            <a:extLst>
              <a:ext uri="{FF2B5EF4-FFF2-40B4-BE49-F238E27FC236}">
                <a16:creationId xmlns:a16="http://schemas.microsoft.com/office/drawing/2014/main" id="{D8785EF1-FCBB-494E-90B8-38C18725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50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C7D7-56B1-914D-A25E-69A4D5D1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79226"/>
            <a:ext cx="7802669" cy="517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0387" y="570325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Gender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5D8291-41FC-4B0A-A7EC-04522E10B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244799"/>
              </p:ext>
            </p:extLst>
          </p:nvPr>
        </p:nvGraphicFramePr>
        <p:xfrm>
          <a:off x="8717069" y="1079226"/>
          <a:ext cx="2757270" cy="1310082"/>
        </p:xfrm>
        <a:graphic>
          <a:graphicData uri="http://schemas.openxmlformats.org/drawingml/2006/table">
            <a:tbl>
              <a:tblPr/>
              <a:tblGrid>
                <a:gridCol w="611071">
                  <a:extLst>
                    <a:ext uri="{9D8B030D-6E8A-4147-A177-3AD203B41FA5}">
                      <a16:colId xmlns:a16="http://schemas.microsoft.com/office/drawing/2014/main" val="3603348295"/>
                    </a:ext>
                  </a:extLst>
                </a:gridCol>
                <a:gridCol w="1073098">
                  <a:extLst>
                    <a:ext uri="{9D8B030D-6E8A-4147-A177-3AD203B41FA5}">
                      <a16:colId xmlns:a16="http://schemas.microsoft.com/office/drawing/2014/main" val="543314334"/>
                    </a:ext>
                  </a:extLst>
                </a:gridCol>
                <a:gridCol w="1073101">
                  <a:extLst>
                    <a:ext uri="{9D8B030D-6E8A-4147-A177-3AD203B41FA5}">
                      <a16:colId xmlns:a16="http://schemas.microsoft.com/office/drawing/2014/main" val="955590873"/>
                    </a:ext>
                  </a:extLst>
                </a:gridCol>
              </a:tblGrid>
              <a:tr h="485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  Sex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all" baseline="0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10961"/>
                  </a:ext>
                </a:extLst>
              </a:tr>
              <a:tr h="36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M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173964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81.64%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70164"/>
                  </a:ext>
                </a:extLst>
              </a:tr>
              <a:tr h="461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F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39125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18.36%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6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0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1" y="583809"/>
            <a:ext cx="8480264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Age &amp; Type of Crime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8776-02FE-8245-807E-F4013348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40" y="1244991"/>
            <a:ext cx="9092419" cy="4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B86BB-D31B-4DCD-8A0A-79A8C27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32" y="573575"/>
            <a:ext cx="10823917" cy="959803"/>
          </a:xfrm>
        </p:spPr>
        <p:txBody>
          <a:bodyPr/>
          <a:lstStyle/>
          <a:p>
            <a:pPr algn="ctr"/>
            <a:r>
              <a:rPr lang="en-US" dirty="0"/>
              <a:t>Arrests by month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4CD432-AA27-4E25-A291-E9A606F4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138" y="1533378"/>
            <a:ext cx="9636369" cy="4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4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4F5B-AA5C-43C8-9607-9DEBD230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Algorithm to see where crimes occur daily</a:t>
            </a:r>
          </a:p>
        </p:txBody>
      </p:sp>
      <p:pic>
        <p:nvPicPr>
          <p:cNvPr id="4" name="Picture 3" descr="A picture containing text, map, umbrella&#10;&#10;Description automatically generated">
            <a:extLst>
              <a:ext uri="{FF2B5EF4-FFF2-40B4-BE49-F238E27FC236}">
                <a16:creationId xmlns:a16="http://schemas.microsoft.com/office/drawing/2014/main" id="{FC4ED400-93F5-4EC1-AB90-45622878A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4" t="-466" r="-951"/>
          <a:stretch/>
        </p:blipFill>
        <p:spPr>
          <a:xfrm>
            <a:off x="815926" y="773722"/>
            <a:ext cx="7258929" cy="5336345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67739-61AF-4309-84CF-5855F32BE3BE}"/>
              </a:ext>
            </a:extLst>
          </p:cNvPr>
          <p:cNvSpPr txBox="1"/>
          <p:nvPr/>
        </p:nvSpPr>
        <p:spPr>
          <a:xfrm>
            <a:off x="8196408" y="1997612"/>
            <a:ext cx="3352128" cy="4250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ALBEE square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Queens boulevard expressway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Rockefeller center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FULTON MALL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Gateway </a:t>
            </a:r>
            <a:r>
              <a:rPr lang="en-US" cap="all" dirty="0" err="1"/>
              <a:t>dr</a:t>
            </a: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Nostrand subway station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Jfk</a:t>
            </a:r>
            <a:r>
              <a:rPr lang="en-US" cap="all" dirty="0"/>
              <a:t> airport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Trans Manhattan exp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Bartow </a:t>
            </a:r>
            <a:r>
              <a:rPr lang="en-US" cap="all" dirty="0" err="1"/>
              <a:t>ave</a:t>
            </a:r>
            <a:r>
              <a:rPr lang="en-US" cap="all" dirty="0"/>
              <a:t> (coop city mall)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355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4612-B9D4-1945-89D8-043CF04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37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Dummy	Classifier			Logistic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3EAA8-AE11-9C42-82E2-6E2D1E7F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12" y="1485900"/>
            <a:ext cx="5157271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92CC1-0D47-A94F-B3D4-698D0F4A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19277"/>
            <a:ext cx="5587511" cy="1828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EAB1A-B14B-2040-9E9C-6B47518D132B}"/>
              </a:ext>
            </a:extLst>
          </p:cNvPr>
          <p:cNvCxnSpPr>
            <a:cxnSpLocks/>
          </p:cNvCxnSpPr>
          <p:nvPr/>
        </p:nvCxnSpPr>
        <p:spPr>
          <a:xfrm>
            <a:off x="5973783" y="848543"/>
            <a:ext cx="0" cy="3103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A73904-AEAD-1C49-B33C-60A9D8F7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0" y="4428999"/>
            <a:ext cx="61595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9A0F9-97D1-6049-AF33-51EC0152ABE9}"/>
              </a:ext>
            </a:extLst>
          </p:cNvPr>
          <p:cNvSpPr txBox="1"/>
          <p:nvPr/>
        </p:nvSpPr>
        <p:spPr>
          <a:xfrm>
            <a:off x="3343422" y="3824736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					</a:t>
            </a:r>
            <a:r>
              <a:rPr lang="en-US" sz="3000" b="1" dirty="0">
                <a:latin typeface="+mj-lt"/>
              </a:rPr>
              <a:t>Logistic with PCA (45 components)</a:t>
            </a:r>
          </a:p>
        </p:txBody>
      </p:sp>
    </p:spTree>
    <p:extLst>
      <p:ext uri="{BB962C8B-B14F-4D97-AF65-F5344CB8AC3E}">
        <p14:creationId xmlns:p14="http://schemas.microsoft.com/office/powerpoint/2010/main" val="41535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0EFE-911B-3542-BB9A-394A47E3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Best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2639-FF5E-9145-BDD4-ABBBA43C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5fold Cross-</a:t>
            </a:r>
            <a:r>
              <a:rPr lang="en-US" dirty="0" err="1"/>
              <a:t>val</a:t>
            </a:r>
            <a:r>
              <a:rPr lang="en-US" dirty="0"/>
              <a:t> mean: 0.62686, std: 0.00273, </a:t>
            </a:r>
          </a:p>
          <a:p>
            <a:r>
              <a:rPr lang="en-US" dirty="0"/>
              <a:t>params: {'</a:t>
            </a:r>
            <a:r>
              <a:rPr lang="en-US" dirty="0" err="1"/>
              <a:t>class_weight</a:t>
            </a:r>
            <a:r>
              <a:rPr lang="en-US" dirty="0"/>
              <a:t>': None, '</a:t>
            </a:r>
            <a:r>
              <a:rPr lang="en-US" dirty="0" err="1"/>
              <a:t>multi_class</a:t>
            </a:r>
            <a:r>
              <a:rPr lang="en-US" dirty="0"/>
              <a:t>': 'multinomial', 'solver': 'newton-cg'}</a:t>
            </a:r>
          </a:p>
        </p:txBody>
      </p:sp>
    </p:spTree>
    <p:extLst>
      <p:ext uri="{BB962C8B-B14F-4D97-AF65-F5344CB8AC3E}">
        <p14:creationId xmlns:p14="http://schemas.microsoft.com/office/powerpoint/2010/main" val="10671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BE1253-3AC9-489D-A651-7D80D1F81E06}"/>
              </a:ext>
            </a:extLst>
          </p:cNvPr>
          <p:cNvSpPr txBox="1"/>
          <p:nvPr/>
        </p:nvSpPr>
        <p:spPr>
          <a:xfrm>
            <a:off x="2143125" y="395342"/>
            <a:ext cx="751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Our ML Classifier Workflow</a:t>
            </a:r>
            <a:endParaRPr lang="fr-FR" sz="32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D049D2-850D-4BC9-A0E4-99BB80498105}"/>
              </a:ext>
            </a:extLst>
          </p:cNvPr>
          <p:cNvGrpSpPr/>
          <p:nvPr/>
        </p:nvGrpSpPr>
        <p:grpSpPr>
          <a:xfrm>
            <a:off x="1255611" y="1463610"/>
            <a:ext cx="9490667" cy="2346338"/>
            <a:chOff x="912711" y="1883501"/>
            <a:chExt cx="9490667" cy="2346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C5462B-8C0C-4220-88B8-71DCB0F49C4E}"/>
                </a:ext>
              </a:extLst>
            </p:cNvPr>
            <p:cNvSpPr/>
            <p:nvPr/>
          </p:nvSpPr>
          <p:spPr>
            <a:xfrm>
              <a:off x="912711" y="3560834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 Data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C87B2C-38F1-4907-A246-202515BA7E23}"/>
                </a:ext>
              </a:extLst>
            </p:cNvPr>
            <p:cNvSpPr/>
            <p:nvPr/>
          </p:nvSpPr>
          <p:spPr>
            <a:xfrm>
              <a:off x="2143125" y="1883501"/>
              <a:ext cx="2133770" cy="51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Cross Validation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92E48C-F141-4E8A-BD7E-FC3B0082D90C}"/>
                </a:ext>
              </a:extLst>
            </p:cNvPr>
            <p:cNvSpPr/>
            <p:nvPr/>
          </p:nvSpPr>
          <p:spPr>
            <a:xfrm>
              <a:off x="4659305" y="3644775"/>
              <a:ext cx="1978429" cy="585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and Test</a:t>
              </a:r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6DC013-0F5F-4DC2-9052-3CACABA1D894}"/>
                </a:ext>
              </a:extLst>
            </p:cNvPr>
            <p:cNvSpPr/>
            <p:nvPr/>
          </p:nvSpPr>
          <p:spPr>
            <a:xfrm>
              <a:off x="7381961" y="1946589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Model’s Constants</a:t>
              </a:r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6EB1A-F06B-43D7-BECD-FD88AD55F92B}"/>
                </a:ext>
              </a:extLst>
            </p:cNvPr>
            <p:cNvSpPr/>
            <p:nvPr/>
          </p:nvSpPr>
          <p:spPr>
            <a:xfrm>
              <a:off x="4656276" y="1901834"/>
              <a:ext cx="2133770" cy="5818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Tuning Parameters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AA25B2-E921-4E24-B4FE-03669E08C317}"/>
                </a:ext>
              </a:extLst>
            </p:cNvPr>
            <p:cNvSpPr/>
            <p:nvPr/>
          </p:nvSpPr>
          <p:spPr>
            <a:xfrm>
              <a:off x="8424949" y="3597418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Best model and Performance</a:t>
              </a:r>
              <a:endParaRPr lang="fr-FR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D450870-B842-41BB-B44A-1E83F25123EA}"/>
                </a:ext>
              </a:extLst>
            </p:cNvPr>
            <p:cNvSpPr/>
            <p:nvPr/>
          </p:nvSpPr>
          <p:spPr>
            <a:xfrm>
              <a:off x="6687589" y="3695222"/>
              <a:ext cx="1683587" cy="386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</a:t>
              </a:r>
              <a:endParaRPr lang="fr-FR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4FBC44B-7F6D-4427-9C22-DE299971522B}"/>
                </a:ext>
              </a:extLst>
            </p:cNvPr>
            <p:cNvSpPr/>
            <p:nvPr/>
          </p:nvSpPr>
          <p:spPr>
            <a:xfrm>
              <a:off x="2944913" y="3695222"/>
              <a:ext cx="1683587" cy="386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</a:t>
              </a:r>
              <a:endParaRPr lang="fr-FR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612BB0-3BAE-4F55-9F1E-5466CAD7DDD2}"/>
                </a:ext>
              </a:extLst>
            </p:cNvPr>
            <p:cNvSpPr/>
            <p:nvPr/>
          </p:nvSpPr>
          <p:spPr>
            <a:xfrm>
              <a:off x="5150297" y="3014663"/>
              <a:ext cx="1145728" cy="33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Uses</a:t>
              </a:r>
              <a:endParaRPr lang="fr-FR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4B1041-6132-409C-B07E-A5FE734CB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90" y="2418776"/>
              <a:ext cx="1945107" cy="585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F6A914-104A-4F8A-8500-5300E3BCD882}"/>
                </a:ext>
              </a:extLst>
            </p:cNvPr>
            <p:cNvCxnSpPr>
              <a:cxnSpLocks/>
              <a:stCxn id="16" idx="0"/>
              <a:endCxn id="10" idx="2"/>
            </p:cNvCxnSpPr>
            <p:nvPr/>
          </p:nvCxnSpPr>
          <p:spPr>
            <a:xfrm flipV="1">
              <a:off x="5723161" y="2483725"/>
              <a:ext cx="0" cy="53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A1C175-E48D-4E8B-A30E-7605BB49387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296025" y="2528480"/>
              <a:ext cx="2075151" cy="4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EA3E12-713C-4E69-82C0-8C94E78C54D5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720099" y="3348038"/>
              <a:ext cx="3062" cy="32099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0383013-97FA-412B-B71C-838FBBD76750}"/>
              </a:ext>
            </a:extLst>
          </p:cNvPr>
          <p:cNvSpPr txBox="1"/>
          <p:nvPr/>
        </p:nvSpPr>
        <p:spPr>
          <a:xfrm>
            <a:off x="2486025" y="3892943"/>
            <a:ext cx="7767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User will preprocess the data to have a features data set and target column</a:t>
            </a:r>
          </a:p>
          <a:p>
            <a:pPr marL="342900" indent="-342900">
              <a:buAutoNum type="arabicPeriod"/>
            </a:pPr>
            <a:r>
              <a:rPr lang="en-US" dirty="0"/>
              <a:t>User will call our </a:t>
            </a:r>
            <a:r>
              <a:rPr lang="en-US" dirty="0" err="1"/>
              <a:t>train_test</a:t>
            </a:r>
            <a:r>
              <a:rPr lang="en-US" dirty="0"/>
              <a:t> function by selecting model type</a:t>
            </a:r>
          </a:p>
          <a:p>
            <a:pPr marL="342900" indent="-342900">
              <a:buAutoNum type="arabicPeriod"/>
            </a:pPr>
            <a:r>
              <a:rPr lang="en-US" dirty="0"/>
              <a:t>The function will call cross validation on the chosen model tuning parameters</a:t>
            </a:r>
          </a:p>
          <a:p>
            <a:pPr marL="342900" indent="-342900">
              <a:buAutoNum type="arabicPeriod"/>
            </a:pPr>
            <a:r>
              <a:rPr lang="en-US" dirty="0"/>
              <a:t>User get back the best model trained for the optimal parameter and the performance on test 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343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A322-9B27-9944-BE97-A577AEC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8" y="433729"/>
            <a:ext cx="9601196" cy="846668"/>
          </a:xfrm>
        </p:spPr>
        <p:txBody>
          <a:bodyPr/>
          <a:lstStyle/>
          <a:p>
            <a:r>
              <a:rPr lang="en-US" dirty="0"/>
              <a:t>			Project Stats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817E7-98BC-CB4D-B0B8-0FF179C5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499" y="1259177"/>
            <a:ext cx="9601196" cy="4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C6BDF-9578-5641-ABB2-F6484867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4"/>
          <a:stretch/>
        </p:blipFill>
        <p:spPr>
          <a:xfrm>
            <a:off x="492956" y="0"/>
            <a:ext cx="4866834" cy="906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86A9E-31CB-D44D-AFF6-967A709F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893" y="-79028"/>
            <a:ext cx="9876692" cy="7065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2850-30A1-6A43-9149-CB68D68B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4" y="985664"/>
            <a:ext cx="9988061" cy="5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B29-136E-4405-8C3F-86E16C4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NYPD arrest data Analysis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3E46-EFD8-42E9-878B-0ACBCE3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NYC has been ranked #25 with the most violent crime rates in the United States.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this project we attempt to classify NYC arrests by predicting their level of severity (Felony or Misdemeanor) using other known features from the arrest.</a:t>
            </a:r>
          </a:p>
        </p:txBody>
      </p:sp>
    </p:spTree>
    <p:extLst>
      <p:ext uri="{BB962C8B-B14F-4D97-AF65-F5344CB8AC3E}">
        <p14:creationId xmlns:p14="http://schemas.microsoft.com/office/powerpoint/2010/main" val="38850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BABCA7-C1E0-41BA-A822-5F61251A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E5D6EB5-6FDB-477A-98F5-7409CD537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B75167-5757-4E5F-869B-5A350BF43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8">
              <a:extLst>
                <a:ext uri="{FF2B5EF4-FFF2-40B4-BE49-F238E27FC236}">
                  <a16:creationId xmlns:a16="http://schemas.microsoft.com/office/drawing/2014/main" id="{C8338DAE-FFCB-472B-A9EE-77E42FDB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B2E0A0-4D94-4C05-97C1-32B5D88A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91E75C9-3350-4F0B-993E-89D3DBD76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21753-9F10-4FA2-8830-AD18331C4A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NYPD made 213,089 arrests </a:t>
            </a:r>
            <a:br>
              <a:rPr lang="en-US" sz="4600"/>
            </a:br>
            <a:r>
              <a:rPr lang="en-US" sz="4600"/>
              <a:t>in 2019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89FB2CC-C7A1-4A53-A088-636FB487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9127-E930-614B-A117-5D587C7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7683"/>
          </a:xfrm>
        </p:spPr>
        <p:txBody>
          <a:bodyPr/>
          <a:lstStyle/>
          <a:p>
            <a:pPr algn="ctr"/>
            <a:r>
              <a:rPr lang="en-US" dirty="0"/>
              <a:t>Principal features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67D4-52AA-E44A-A773-5C18FA77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7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Level of Offense (target feature)</a:t>
            </a:r>
          </a:p>
          <a:p>
            <a:r>
              <a:rPr lang="en-US" dirty="0"/>
              <a:t>Borough of arrest </a:t>
            </a:r>
          </a:p>
          <a:p>
            <a:r>
              <a:rPr lang="en-US" dirty="0"/>
              <a:t>Precinct where the arrest occurred  </a:t>
            </a:r>
          </a:p>
          <a:p>
            <a:r>
              <a:rPr lang="en-US" dirty="0"/>
              <a:t>Perpetrator’s sex description</a:t>
            </a:r>
          </a:p>
          <a:p>
            <a:r>
              <a:rPr lang="en-US" dirty="0"/>
              <a:t>Perpetrators' race description</a:t>
            </a:r>
          </a:p>
          <a:p>
            <a:r>
              <a:rPr lang="en-US" dirty="0"/>
              <a:t>Date of the arrest</a:t>
            </a:r>
          </a:p>
          <a:p>
            <a:r>
              <a:rPr lang="en-US" dirty="0"/>
              <a:t>Most frequently occurring arrests/locations on the map/month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566-5A08-4ED7-BB60-58870B60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77" y="626012"/>
            <a:ext cx="9907588" cy="6260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Level of Crime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82A45C-86D1-4F89-8757-9EE4832BD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310285"/>
              </p:ext>
            </p:extLst>
          </p:nvPr>
        </p:nvGraphicFramePr>
        <p:xfrm>
          <a:off x="8123309" y="2242394"/>
          <a:ext cx="3242096" cy="2373212"/>
        </p:xfrm>
        <a:graphic>
          <a:graphicData uri="http://schemas.openxmlformats.org/drawingml/2006/table">
            <a:tbl>
              <a:tblPr/>
              <a:tblGrid>
                <a:gridCol w="1456791">
                  <a:extLst>
                    <a:ext uri="{9D8B030D-6E8A-4147-A177-3AD203B41FA5}">
                      <a16:colId xmlns:a16="http://schemas.microsoft.com/office/drawing/2014/main" val="2406808410"/>
                    </a:ext>
                  </a:extLst>
                </a:gridCol>
                <a:gridCol w="894458">
                  <a:extLst>
                    <a:ext uri="{9D8B030D-6E8A-4147-A177-3AD203B41FA5}">
                      <a16:colId xmlns:a16="http://schemas.microsoft.com/office/drawing/2014/main" val="197472688"/>
                    </a:ext>
                  </a:extLst>
                </a:gridCol>
                <a:gridCol w="890847">
                  <a:extLst>
                    <a:ext uri="{9D8B030D-6E8A-4147-A177-3AD203B41FA5}">
                      <a16:colId xmlns:a16="http://schemas.microsoft.com/office/drawing/2014/main" val="1599950884"/>
                    </a:ext>
                  </a:extLst>
                </a:gridCol>
              </a:tblGrid>
              <a:tr h="502112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Level Of Arrest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3029"/>
                  </a:ext>
                </a:extLst>
              </a:tr>
              <a:tr h="5153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Misdemeanor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126590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59.41%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79581"/>
                  </a:ext>
                </a:extLst>
              </a:tr>
              <a:tr h="44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Felony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83244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39.07%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41675"/>
                  </a:ext>
                </a:extLst>
              </a:tr>
              <a:tr h="484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Violation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2822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1.32%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4597"/>
                  </a:ext>
                </a:extLst>
              </a:tr>
              <a:tr h="3863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I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433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0.2%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7973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4B77144-FDC7-4A31-9F62-D901B3DF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 [30]: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719B9B9-BFA8-45E0-93AD-04EA2E0A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5" y="1406768"/>
            <a:ext cx="7177922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16257-EE92-4087-81C6-F6ACBEF0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6230"/>
              </p:ext>
            </p:extLst>
          </p:nvPr>
        </p:nvGraphicFramePr>
        <p:xfrm>
          <a:off x="1322363" y="1688122"/>
          <a:ext cx="9574232" cy="4426596"/>
        </p:xfrm>
        <a:graphic>
          <a:graphicData uri="http://schemas.openxmlformats.org/drawingml/2006/table">
            <a:tbl>
              <a:tblPr/>
              <a:tblGrid>
                <a:gridCol w="4695106">
                  <a:extLst>
                    <a:ext uri="{9D8B030D-6E8A-4147-A177-3AD203B41FA5}">
                      <a16:colId xmlns:a16="http://schemas.microsoft.com/office/drawing/2014/main" val="3870950367"/>
                    </a:ext>
                  </a:extLst>
                </a:gridCol>
                <a:gridCol w="1804089">
                  <a:extLst>
                    <a:ext uri="{9D8B030D-6E8A-4147-A177-3AD203B41FA5}">
                      <a16:colId xmlns:a16="http://schemas.microsoft.com/office/drawing/2014/main" val="4094453570"/>
                    </a:ext>
                  </a:extLst>
                </a:gridCol>
                <a:gridCol w="3075037">
                  <a:extLst>
                    <a:ext uri="{9D8B030D-6E8A-4147-A177-3AD203B41FA5}">
                      <a16:colId xmlns:a16="http://schemas.microsoft.com/office/drawing/2014/main" val="1054806939"/>
                    </a:ext>
                  </a:extLst>
                </a:gridCol>
              </a:tblGrid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baseline="0" dirty="0">
                          <a:effectLst/>
                        </a:rPr>
                        <a:t>ARREST DESCRIPTION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COUNTS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PERCENT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1811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ASSAULT 3 &amp; RELATED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31988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15.01%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30795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PETIT LARCENY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21627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10.15%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17873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DANGEROUS DRUGS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21071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9.89%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64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FELONY ASSAULT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15208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7.14%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316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VEHICLE AND TRAFFIC LAWS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14243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6.68%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8527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70712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HOMICIDE-NEGLIGENT-VEHICLE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5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0710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PARKING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1629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NYS LAWS-UNCLASSIFIED VIOLATION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93584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LOITERING FOR DRUG PURPOSES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8583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UNLAWFUL POSS. WEAP. ON SCHOOL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87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B78BD5D-2CAA-4FD0-8F83-4C0C81D3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5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AAAC-555C-4EC6-9285-B01EF440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20" y="769130"/>
            <a:ext cx="9861451" cy="508741"/>
          </a:xfrm>
        </p:spPr>
        <p:txBody>
          <a:bodyPr>
            <a:normAutofit fontScale="90000"/>
          </a:bodyPr>
          <a:lstStyle/>
          <a:p>
            <a:r>
              <a:rPr lang="en-US" dirty="0"/>
              <a:t>Most frequently occurring arrests by description</a:t>
            </a:r>
          </a:p>
        </p:txBody>
      </p:sp>
    </p:spTree>
    <p:extLst>
      <p:ext uri="{BB962C8B-B14F-4D97-AF65-F5344CB8AC3E}">
        <p14:creationId xmlns:p14="http://schemas.microsoft.com/office/powerpoint/2010/main" val="75266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9016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1DD3E-F0B4-4049-B273-D26EFE2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9" y="1299276"/>
            <a:ext cx="6574131" cy="48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F97C-3E27-4F6F-8D8B-C58C91AA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928468"/>
            <a:ext cx="9875520" cy="51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6" y="944165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Race &amp; Level of Crime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DFF9F-42A5-9B49-A607-A8EDD68F4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006" y="1404425"/>
            <a:ext cx="10005988" cy="4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588</Words>
  <Application>Microsoft Office PowerPoint</Application>
  <PresentationFormat>Widescreen</PresentationFormat>
  <Paragraphs>142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Garamond</vt:lpstr>
      <vt:lpstr>Organic</vt:lpstr>
      <vt:lpstr>The Crime Detectives</vt:lpstr>
      <vt:lpstr>NYPD arrest data Analysis 2019</vt:lpstr>
      <vt:lpstr>NYPD made 213,089 arrests  in 2019</vt:lpstr>
      <vt:lpstr>Principal features for analysis</vt:lpstr>
      <vt:lpstr>Arrests by Level of Crime</vt:lpstr>
      <vt:lpstr>Most frequently occurring arrests by description</vt:lpstr>
      <vt:lpstr>Arrests by Borough</vt:lpstr>
      <vt:lpstr>PowerPoint Presentation</vt:lpstr>
      <vt:lpstr>Arrests by Race &amp; Level of Crime</vt:lpstr>
      <vt:lpstr>Arrests by Gender </vt:lpstr>
      <vt:lpstr>Arrests by Age &amp; Type of Crime </vt:lpstr>
      <vt:lpstr>Arrests by month </vt:lpstr>
      <vt:lpstr>Algorithm to see where crimes occur daily</vt:lpstr>
      <vt:lpstr>Dummy Classifier   Logistic Classifier</vt:lpstr>
      <vt:lpstr>Grid Search Best Parameters </vt:lpstr>
      <vt:lpstr>PowerPoint Presentation</vt:lpstr>
      <vt:lpstr>   Project Stats</vt:lpstr>
      <vt:lpstr>Contribution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Crime Detectives</dc:title>
  <dc:creator> </dc:creator>
  <cp:lastModifiedBy>Thierno Diallo</cp:lastModifiedBy>
  <cp:revision>16</cp:revision>
  <dcterms:created xsi:type="dcterms:W3CDTF">2020-05-09T21:05:02Z</dcterms:created>
  <dcterms:modified xsi:type="dcterms:W3CDTF">2020-05-23T21:05:05Z</dcterms:modified>
</cp:coreProperties>
</file>